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Quattrocento" panose="020F0502020204030204" pitchFamily="18"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operations in oil mills rely on paper-based records and spreadsheets, making batch tracking, quality monitoring, and inventory management time-consuming and error-prone.
Without automated efficiency monitoring, low-performing batches go undetected, resulting in wasted resources, contaminated stock, and reduced profitability.
Managing multiple customer orders, delivery schedules, and billing calculations manually leads to disputes, delays, and revenue tracking issues.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08709"/>
            <a:ext cx="7280077"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Oil Mill Management System</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A comprehensive Java-based domain model for managing industrial oil extraction operations, batch processing, quality control, and customer delivery workflows.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82509"/>
            <a:ext cx="6298525"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Implementation Benefits</a:t>
            </a:r>
            <a:endParaRPr lang="en-US" sz="4400" dirty="0"/>
          </a:p>
        </p:txBody>
      </p:sp>
      <p:sp>
        <p:nvSpPr>
          <p:cNvPr id="4" name="Shape 1"/>
          <p:cNvSpPr/>
          <p:nvPr/>
        </p:nvSpPr>
        <p:spPr>
          <a:xfrm>
            <a:off x="837724" y="4945499"/>
            <a:ext cx="4158734" cy="2393752"/>
          </a:xfrm>
          <a:prstGeom prst="roundRect">
            <a:avLst>
              <a:gd name="adj" fmla="val 24001"/>
            </a:avLst>
          </a:prstGeom>
          <a:solidFill>
            <a:srgbClr val="315251"/>
          </a:solidFill>
          <a:ln/>
        </p:spPr>
      </p:sp>
      <p:sp>
        <p:nvSpPr>
          <p:cNvPr id="5" name="Text 2"/>
          <p:cNvSpPr/>
          <p:nvPr/>
        </p:nvSpPr>
        <p:spPr>
          <a:xfrm>
            <a:off x="1077039" y="5184815"/>
            <a:ext cx="3680103" cy="1532096"/>
          </a:xfrm>
          <a:prstGeom prst="rect">
            <a:avLst/>
          </a:prstGeom>
          <a:noFill/>
          <a:ln/>
        </p:spPr>
        <p:txBody>
          <a:bodyPr wrap="square" lIns="0" tIns="0" rIns="0" bIns="0" rtlCol="0" anchor="t"/>
          <a:lstStyle/>
          <a:p>
            <a:pPr marL="0" indent="0" algn="l">
              <a:lnSpc>
                <a:spcPts val="3000"/>
              </a:lnSpc>
              <a:buNone/>
            </a:pPr>
            <a:r>
              <a:rPr lang="en-US" sz="1850" b="1" dirty="0">
                <a:solidFill>
                  <a:srgbClr val="F9EEE7"/>
                </a:solidFill>
                <a:latin typeface="Quattrocento" pitchFamily="34" charset="0"/>
                <a:ea typeface="Quattrocento" pitchFamily="34" charset="-122"/>
                <a:cs typeface="Quattrocento" pitchFamily="34" charset="-120"/>
              </a:rPr>
              <a:t>Scalability</a:t>
            </a:r>
            <a:r>
              <a:rPr lang="en-US" sz="1850" dirty="0">
                <a:solidFill>
                  <a:srgbClr val="F9EEE7"/>
                </a:solidFill>
                <a:latin typeface="Quattrocento" pitchFamily="34" charset="0"/>
                <a:ea typeface="Quattrocento" pitchFamily="34" charset="-122"/>
                <a:cs typeface="Quattrocento" pitchFamily="34" charset="-120"/>
              </a:rPr>
              <a:t> – Easily extend with database integration, REST APIs, and web UI without restructuring core model.</a:t>
            </a:r>
            <a:endParaRPr lang="en-US" sz="1850" dirty="0"/>
          </a:p>
        </p:txBody>
      </p:sp>
      <p:sp>
        <p:nvSpPr>
          <p:cNvPr id="6" name="Shape 3"/>
          <p:cNvSpPr/>
          <p:nvPr/>
        </p:nvSpPr>
        <p:spPr>
          <a:xfrm>
            <a:off x="5235773" y="4945499"/>
            <a:ext cx="4158734" cy="2393752"/>
          </a:xfrm>
          <a:prstGeom prst="roundRect">
            <a:avLst>
              <a:gd name="adj" fmla="val 24001"/>
            </a:avLst>
          </a:prstGeom>
          <a:solidFill>
            <a:srgbClr val="315251"/>
          </a:solidFill>
          <a:ln/>
        </p:spPr>
      </p:sp>
      <p:sp>
        <p:nvSpPr>
          <p:cNvPr id="7" name="Text 4"/>
          <p:cNvSpPr/>
          <p:nvPr/>
        </p:nvSpPr>
        <p:spPr>
          <a:xfrm>
            <a:off x="5475089" y="5184815"/>
            <a:ext cx="3680103" cy="1532096"/>
          </a:xfrm>
          <a:prstGeom prst="rect">
            <a:avLst/>
          </a:prstGeom>
          <a:noFill/>
          <a:ln/>
        </p:spPr>
        <p:txBody>
          <a:bodyPr wrap="square" lIns="0" tIns="0" rIns="0" bIns="0" rtlCol="0" anchor="t"/>
          <a:lstStyle/>
          <a:p>
            <a:pPr marL="0" indent="0" algn="l">
              <a:lnSpc>
                <a:spcPts val="3000"/>
              </a:lnSpc>
              <a:buNone/>
            </a:pPr>
            <a:r>
              <a:rPr lang="en-US" sz="1850" b="1" dirty="0">
                <a:solidFill>
                  <a:srgbClr val="F9EEE7"/>
                </a:solidFill>
                <a:latin typeface="Quattrocento" pitchFamily="34" charset="0"/>
                <a:ea typeface="Quattrocento" pitchFamily="34" charset="-122"/>
                <a:cs typeface="Quattrocento" pitchFamily="34" charset="-120"/>
              </a:rPr>
              <a:t>Reliability</a:t>
            </a:r>
            <a:r>
              <a:rPr lang="en-US" sz="1850" dirty="0">
                <a:solidFill>
                  <a:srgbClr val="F9EEE7"/>
                </a:solidFill>
                <a:latin typeface="Quattrocento" pitchFamily="34" charset="0"/>
                <a:ea typeface="Quattrocento" pitchFamily="34" charset="-122"/>
                <a:cs typeface="Quattrocento" pitchFamily="34" charset="-120"/>
              </a:rPr>
              <a:t> – Thread-safe operations, exception handling, and automated alerts reduce human error and downtime.</a:t>
            </a:r>
            <a:endParaRPr lang="en-US" sz="1850" dirty="0"/>
          </a:p>
        </p:txBody>
      </p:sp>
      <p:sp>
        <p:nvSpPr>
          <p:cNvPr id="8" name="Shape 5"/>
          <p:cNvSpPr/>
          <p:nvPr/>
        </p:nvSpPr>
        <p:spPr>
          <a:xfrm>
            <a:off x="9633823" y="4945499"/>
            <a:ext cx="4158853" cy="2393752"/>
          </a:xfrm>
          <a:prstGeom prst="roundRect">
            <a:avLst>
              <a:gd name="adj" fmla="val 24001"/>
            </a:avLst>
          </a:prstGeom>
          <a:solidFill>
            <a:srgbClr val="315251"/>
          </a:solidFill>
          <a:ln/>
        </p:spPr>
      </p:sp>
      <p:sp>
        <p:nvSpPr>
          <p:cNvPr id="9" name="Text 6"/>
          <p:cNvSpPr/>
          <p:nvPr/>
        </p:nvSpPr>
        <p:spPr>
          <a:xfrm>
            <a:off x="9873139" y="5184815"/>
            <a:ext cx="3680222" cy="1915120"/>
          </a:xfrm>
          <a:prstGeom prst="rect">
            <a:avLst/>
          </a:prstGeom>
          <a:noFill/>
          <a:ln/>
        </p:spPr>
        <p:txBody>
          <a:bodyPr wrap="square" lIns="0" tIns="0" rIns="0" bIns="0" rtlCol="0" anchor="t"/>
          <a:lstStyle/>
          <a:p>
            <a:pPr marL="0" indent="0" algn="l">
              <a:lnSpc>
                <a:spcPts val="3000"/>
              </a:lnSpc>
              <a:buNone/>
            </a:pPr>
            <a:r>
              <a:rPr lang="en-US" sz="1850" b="1" dirty="0">
                <a:solidFill>
                  <a:srgbClr val="F9EEE7"/>
                </a:solidFill>
                <a:latin typeface="Quattrocento" pitchFamily="34" charset="0"/>
                <a:ea typeface="Quattrocento" pitchFamily="34" charset="-122"/>
                <a:cs typeface="Quattrocento" pitchFamily="34" charset="-120"/>
              </a:rPr>
              <a:t>Maintainability</a:t>
            </a:r>
            <a:r>
              <a:rPr lang="en-US" sz="1850" dirty="0">
                <a:solidFill>
                  <a:srgbClr val="F9EEE7"/>
                </a:solidFill>
                <a:latin typeface="Quattrocento" pitchFamily="34" charset="0"/>
                <a:ea typeface="Quattrocento" pitchFamily="34" charset="-122"/>
                <a:cs typeface="Quattrocento" pitchFamily="34" charset="-120"/>
              </a:rPr>
              <a:t> – Clear separation of concerns, intuitive class design, and comprehensive domain logic simplify future updates and debugging.</a:t>
            </a:r>
            <a:endParaRPr lang="en-US" sz="1850" dirty="0"/>
          </a:p>
        </p:txBody>
      </p:sp>
      <p:pic>
        <p:nvPicPr>
          <p:cNvPr id="11" name="Picture 10">
            <a:extLst>
              <a:ext uri="{FF2B5EF4-FFF2-40B4-BE49-F238E27FC236}">
                <a16:creationId xmlns:a16="http://schemas.microsoft.com/office/drawing/2014/main" id="{62685284-D2B5-DC3F-3869-653F7EE5578A}"/>
              </a:ext>
            </a:extLst>
          </p:cNvPr>
          <p:cNvPicPr>
            <a:picLocks noChangeAspect="1"/>
          </p:cNvPicPr>
          <p:nvPr/>
        </p:nvPicPr>
        <p:blipFill>
          <a:blip r:embed="rId4"/>
          <a:stretch>
            <a:fillRect/>
          </a:stretch>
        </p:blipFill>
        <p:spPr>
          <a:xfrm>
            <a:off x="10448341" y="7781863"/>
            <a:ext cx="4182059" cy="4477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4375" y="561261"/>
            <a:ext cx="3842266" cy="480179"/>
          </a:xfrm>
          <a:prstGeom prst="rect">
            <a:avLst/>
          </a:prstGeom>
          <a:noFill/>
          <a:ln/>
        </p:spPr>
        <p:txBody>
          <a:bodyPr wrap="none" lIns="0" tIns="0" rIns="0" bIns="0" rtlCol="0" anchor="t"/>
          <a:lstStyle/>
          <a:p>
            <a:pPr marL="0" indent="0" algn="l">
              <a:lnSpc>
                <a:spcPts val="3750"/>
              </a:lnSpc>
              <a:buNone/>
            </a:pPr>
            <a:r>
              <a:rPr lang="en-US" sz="3000" b="1" dirty="0">
                <a:solidFill>
                  <a:srgbClr val="FFD9BE"/>
                </a:solidFill>
                <a:latin typeface="Quattrocento" pitchFamily="34" charset="0"/>
                <a:ea typeface="Quattrocento" pitchFamily="34" charset="-122"/>
                <a:cs typeface="Quattrocento" pitchFamily="34" charset="-120"/>
              </a:rPr>
              <a:t>About Myself</a:t>
            </a:r>
            <a:endParaRPr lang="en-US" sz="3000" dirty="0"/>
          </a:p>
        </p:txBody>
      </p:sp>
      <p:sp>
        <p:nvSpPr>
          <p:cNvPr id="3" name="Text 1"/>
          <p:cNvSpPr/>
          <p:nvPr/>
        </p:nvSpPr>
        <p:spPr>
          <a:xfrm>
            <a:off x="714375" y="1531144"/>
            <a:ext cx="6351865" cy="1958816"/>
          </a:xfrm>
          <a:prstGeom prst="rect">
            <a:avLst/>
          </a:prstGeom>
          <a:noFill/>
          <a:ln/>
        </p:spPr>
        <p:txBody>
          <a:bodyPr wrap="square" lIns="0" tIns="0" rIns="0" bIns="0" rtlCol="0" anchor="t"/>
          <a:lstStyle/>
          <a:p>
            <a:pPr marL="0" indent="0" algn="l">
              <a:lnSpc>
                <a:spcPts val="2550"/>
              </a:lnSpc>
              <a:buNone/>
            </a:pPr>
            <a:r>
              <a:rPr lang="en-US" sz="1600" b="1" dirty="0">
                <a:solidFill>
                  <a:srgbClr val="F9EEE7"/>
                </a:solidFill>
                <a:latin typeface="Quattrocento" pitchFamily="34" charset="0"/>
                <a:ea typeface="Quattrocento" pitchFamily="34" charset="-122"/>
                <a:cs typeface="Quattrocento" pitchFamily="34" charset="-120"/>
              </a:rPr>
              <a:t>Name:</a:t>
            </a:r>
            <a:r>
              <a:rPr lang="en-US" sz="1600" dirty="0">
                <a:solidFill>
                  <a:srgbClr val="F9EEE7"/>
                </a:solidFill>
                <a:latin typeface="Quattrocento" pitchFamily="34" charset="0"/>
                <a:ea typeface="Quattrocento" pitchFamily="34" charset="-122"/>
                <a:cs typeface="Quattrocento" pitchFamily="34" charset="-120"/>
              </a:rPr>
              <a:t> Vineesha Kolla</a:t>
            </a:r>
          </a:p>
          <a:p>
            <a:pPr marL="0" indent="0" algn="l">
              <a:lnSpc>
                <a:spcPts val="2550"/>
              </a:lnSpc>
              <a:buNone/>
            </a:pPr>
            <a:r>
              <a:rPr lang="en-US" sz="1600" b="1" dirty="0">
                <a:solidFill>
                  <a:srgbClr val="F9EEE7"/>
                </a:solidFill>
                <a:latin typeface="Quattrocento" pitchFamily="34" charset="0"/>
                <a:ea typeface="Quattrocento" pitchFamily="34" charset="-122"/>
                <a:cs typeface="Quattrocento" pitchFamily="34" charset="-120"/>
              </a:rPr>
              <a:t>Course:</a:t>
            </a:r>
            <a:r>
              <a:rPr lang="en-US" sz="1600" dirty="0">
                <a:solidFill>
                  <a:srgbClr val="F9EEE7"/>
                </a:solidFill>
                <a:latin typeface="Quattrocento" pitchFamily="34" charset="0"/>
                <a:ea typeface="Quattrocento" pitchFamily="34" charset="-122"/>
                <a:cs typeface="Quattrocento" pitchFamily="34" charset="-120"/>
              </a:rPr>
              <a:t> B. Tech – Computer Science and Engineering</a:t>
            </a:r>
          </a:p>
          <a:p>
            <a:pPr marL="0" indent="0" algn="l">
              <a:lnSpc>
                <a:spcPts val="2550"/>
              </a:lnSpc>
              <a:buNone/>
            </a:pPr>
            <a:r>
              <a:rPr lang="en-US" sz="1600" b="1" dirty="0">
                <a:solidFill>
                  <a:srgbClr val="F9EEE7"/>
                </a:solidFill>
                <a:latin typeface="Quattrocento" pitchFamily="34" charset="0"/>
                <a:ea typeface="Quattrocento" pitchFamily="34" charset="-122"/>
                <a:cs typeface="Quattrocento" pitchFamily="34" charset="-120"/>
              </a:rPr>
              <a:t>College:</a:t>
            </a:r>
            <a:r>
              <a:rPr lang="en-US" sz="1600" dirty="0">
                <a:solidFill>
                  <a:srgbClr val="F9EEE7"/>
                </a:solidFill>
                <a:latin typeface="Quattrocento" pitchFamily="34" charset="0"/>
                <a:ea typeface="Quattrocento" pitchFamily="34" charset="-122"/>
                <a:cs typeface="Quattrocento" pitchFamily="34" charset="-120"/>
              </a:rPr>
              <a:t> Prasad V. Potluri Siddhartha Institute of Technology</a:t>
            </a:r>
          </a:p>
          <a:p>
            <a:pPr marL="0" indent="0" algn="l">
              <a:lnSpc>
                <a:spcPts val="2550"/>
              </a:lnSpc>
              <a:buNone/>
            </a:pPr>
            <a:r>
              <a:rPr lang="en-US" sz="1600" b="1" dirty="0">
                <a:solidFill>
                  <a:srgbClr val="F9EEE7"/>
                </a:solidFill>
                <a:latin typeface="Quattrocento" pitchFamily="34" charset="0"/>
                <a:ea typeface="Quattrocento" pitchFamily="34" charset="-122"/>
                <a:cs typeface="Quattrocento" pitchFamily="34" charset="-120"/>
              </a:rPr>
              <a:t>Technical Skills:</a:t>
            </a:r>
            <a:r>
              <a:rPr lang="en-US" sz="1600" dirty="0">
                <a:solidFill>
                  <a:srgbClr val="F9EEE7"/>
                </a:solidFill>
                <a:latin typeface="Quattrocento" pitchFamily="34" charset="0"/>
                <a:ea typeface="Quattrocento" pitchFamily="34" charset="-122"/>
                <a:cs typeface="Quattrocento" pitchFamily="34" charset="-120"/>
              </a:rPr>
              <a:t> Java, Python, C</a:t>
            </a:r>
          </a:p>
          <a:p>
            <a:pPr marL="0" indent="0" algn="l">
              <a:lnSpc>
                <a:spcPts val="2550"/>
              </a:lnSpc>
              <a:buNone/>
            </a:pPr>
            <a:r>
              <a:rPr lang="en-US" sz="1600" b="1" dirty="0">
                <a:solidFill>
                  <a:srgbClr val="F9EEE7"/>
                </a:solidFill>
                <a:latin typeface="Quattrocento" pitchFamily="34" charset="0"/>
                <a:ea typeface="Quattrocento" pitchFamily="34" charset="-122"/>
                <a:cs typeface="Quattrocento" pitchFamily="34" charset="-120"/>
              </a:rPr>
              <a:t>Interests:</a:t>
            </a:r>
            <a:r>
              <a:rPr lang="en-US" sz="1600" dirty="0">
                <a:solidFill>
                  <a:srgbClr val="F9EEE7"/>
                </a:solidFill>
                <a:latin typeface="Quattrocento" pitchFamily="34" charset="0"/>
                <a:ea typeface="Quattrocento" pitchFamily="34" charset="-122"/>
                <a:cs typeface="Quattrocento" pitchFamily="34" charset="-120"/>
              </a:rPr>
              <a:t> Problem Solving, Software Development, Real-world Automation Projects</a:t>
            </a:r>
            <a:endParaRPr lang="en-US" sz="1600" dirty="0"/>
          </a:p>
        </p:txBody>
      </p:sp>
      <p:sp>
        <p:nvSpPr>
          <p:cNvPr id="4" name="Text 2"/>
          <p:cNvSpPr/>
          <p:nvPr/>
        </p:nvSpPr>
        <p:spPr>
          <a:xfrm>
            <a:off x="714375" y="3694033"/>
            <a:ext cx="3842266" cy="480179"/>
          </a:xfrm>
          <a:prstGeom prst="rect">
            <a:avLst/>
          </a:prstGeom>
          <a:noFill/>
          <a:ln/>
        </p:spPr>
        <p:txBody>
          <a:bodyPr wrap="none" lIns="0" tIns="0" rIns="0" bIns="0" rtlCol="0" anchor="t"/>
          <a:lstStyle/>
          <a:p>
            <a:pPr marL="0" indent="0" algn="l">
              <a:lnSpc>
                <a:spcPts val="3750"/>
              </a:lnSpc>
              <a:buNone/>
            </a:pPr>
            <a:r>
              <a:rPr lang="en-US" sz="3000" dirty="0">
                <a:solidFill>
                  <a:srgbClr val="FFD9BE"/>
                </a:solidFill>
                <a:latin typeface="Quattrocento" pitchFamily="34" charset="0"/>
                <a:ea typeface="Quattrocento" pitchFamily="34" charset="-122"/>
                <a:cs typeface="Quattrocento" pitchFamily="34" charset="-120"/>
              </a:rPr>
              <a:t> </a:t>
            </a:r>
            <a:r>
              <a:rPr lang="en-US" sz="3000" b="1" dirty="0">
                <a:solidFill>
                  <a:srgbClr val="FFD9BE"/>
                </a:solidFill>
                <a:latin typeface="Quattrocento" pitchFamily="34" charset="0"/>
                <a:ea typeface="Quattrocento" pitchFamily="34" charset="-122"/>
                <a:cs typeface="Quattrocento" pitchFamily="34" charset="-120"/>
              </a:rPr>
              <a:t>Project Inspiration</a:t>
            </a:r>
            <a:endParaRPr lang="en-US" sz="3000" dirty="0"/>
          </a:p>
        </p:txBody>
      </p:sp>
      <p:sp>
        <p:nvSpPr>
          <p:cNvPr id="5" name="Text 3"/>
          <p:cNvSpPr/>
          <p:nvPr/>
        </p:nvSpPr>
        <p:spPr>
          <a:xfrm>
            <a:off x="714375" y="4378285"/>
            <a:ext cx="6351865" cy="1958816"/>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The idea for my project, </a:t>
            </a:r>
            <a:r>
              <a:rPr lang="en-US" sz="1600" i="1" dirty="0">
                <a:solidFill>
                  <a:srgbClr val="F9EEE7"/>
                </a:solidFill>
                <a:latin typeface="Quattrocento" pitchFamily="34" charset="0"/>
                <a:ea typeface="Quattrocento" pitchFamily="34" charset="-122"/>
                <a:cs typeface="Quattrocento" pitchFamily="34" charset="-120"/>
              </a:rPr>
              <a:t>“Oil Mill Management System,”</a:t>
            </a:r>
            <a:r>
              <a:rPr lang="en-US" sz="1600" dirty="0">
                <a:solidFill>
                  <a:srgbClr val="F9EEE7"/>
                </a:solidFill>
                <a:latin typeface="Quattrocento" pitchFamily="34" charset="0"/>
                <a:ea typeface="Quattrocento" pitchFamily="34" charset="-122"/>
                <a:cs typeface="Quattrocento" pitchFamily="34" charset="-120"/>
              </a:rPr>
              <a:t> was inspired by my </a:t>
            </a:r>
            <a:r>
              <a:rPr lang="en-US" sz="1600" b="1" dirty="0">
                <a:solidFill>
                  <a:srgbClr val="F9EEE7"/>
                </a:solidFill>
                <a:latin typeface="Quattrocento" pitchFamily="34" charset="0"/>
                <a:ea typeface="Quattrocento" pitchFamily="34" charset="-122"/>
                <a:cs typeface="Quattrocento" pitchFamily="34" charset="-120"/>
              </a:rPr>
              <a:t>family’s traditional oil mill</a:t>
            </a:r>
            <a:r>
              <a:rPr lang="en-US" sz="1600" dirty="0">
                <a:solidFill>
                  <a:srgbClr val="F9EEE7"/>
                </a:solidFill>
                <a:latin typeface="Quattrocento" pitchFamily="34" charset="0"/>
                <a:ea typeface="Quattrocento" pitchFamily="34" charset="-122"/>
                <a:cs typeface="Quattrocento" pitchFamily="34" charset="-120"/>
              </a:rPr>
              <a:t>.Seeing the manual work in tracking batches and efficiency motivated me to create a </a:t>
            </a:r>
            <a:r>
              <a:rPr lang="en-US" sz="1600" b="1" dirty="0">
                <a:solidFill>
                  <a:srgbClr val="F9EEE7"/>
                </a:solidFill>
                <a:latin typeface="Quattrocento" pitchFamily="34" charset="0"/>
                <a:ea typeface="Quattrocento" pitchFamily="34" charset="-122"/>
                <a:cs typeface="Quattrocento" pitchFamily="34" charset="-120"/>
              </a:rPr>
              <a:t>digital solution</a:t>
            </a:r>
            <a:r>
              <a:rPr lang="en-US" sz="1600" dirty="0">
                <a:solidFill>
                  <a:srgbClr val="F9EEE7"/>
                </a:solidFill>
                <a:latin typeface="Quattrocento" pitchFamily="34" charset="0"/>
                <a:ea typeface="Quattrocento" pitchFamily="34" charset="-122"/>
                <a:cs typeface="Quattrocento" pitchFamily="34" charset="-120"/>
              </a:rPr>
              <a:t> to automate and simplify the process.This project showed me how </a:t>
            </a:r>
            <a:r>
              <a:rPr lang="en-US" sz="1600" b="1" dirty="0">
                <a:solidFill>
                  <a:srgbClr val="F9EEE7"/>
                </a:solidFill>
                <a:latin typeface="Quattrocento" pitchFamily="34" charset="0"/>
                <a:ea typeface="Quattrocento" pitchFamily="34" charset="-122"/>
                <a:cs typeface="Quattrocento" pitchFamily="34" charset="-120"/>
              </a:rPr>
              <a:t>technology can modernize traditional industries</a:t>
            </a:r>
            <a:r>
              <a:rPr lang="en-US" sz="1600" dirty="0">
                <a:solidFill>
                  <a:srgbClr val="F9EEE7"/>
                </a:solidFill>
                <a:latin typeface="Quattrocento" pitchFamily="34" charset="0"/>
                <a:ea typeface="Quattrocento" pitchFamily="34" charset="-122"/>
                <a:cs typeface="Quattrocento" pitchFamily="34" charset="-120"/>
              </a:rPr>
              <a:t> and make everyday operations more efficient.</a:t>
            </a:r>
            <a:endParaRPr lang="en-US" sz="1600" dirty="0"/>
          </a:p>
        </p:txBody>
      </p:sp>
      <p:pic>
        <p:nvPicPr>
          <p:cNvPr id="6" name="Image 0" descr="preencoded.png"/>
          <p:cNvPicPr>
            <a:picLocks noChangeAspect="1"/>
          </p:cNvPicPr>
          <p:nvPr/>
        </p:nvPicPr>
        <p:blipFill>
          <a:blip r:embed="rId3"/>
          <a:stretch>
            <a:fillRect/>
          </a:stretch>
        </p:blipFill>
        <p:spPr>
          <a:xfrm>
            <a:off x="7571780" y="1041440"/>
            <a:ext cx="6351865" cy="6351865"/>
          </a:xfrm>
          <a:prstGeom prst="rect">
            <a:avLst/>
          </a:prstGeom>
        </p:spPr>
      </p:pic>
      <p:pic>
        <p:nvPicPr>
          <p:cNvPr id="8" name="Picture 7">
            <a:extLst>
              <a:ext uri="{FF2B5EF4-FFF2-40B4-BE49-F238E27FC236}">
                <a16:creationId xmlns:a16="http://schemas.microsoft.com/office/drawing/2014/main" id="{34C8C254-0E51-85A4-12B6-C8845A8EA225}"/>
              </a:ext>
            </a:extLst>
          </p:cNvPr>
          <p:cNvPicPr>
            <a:picLocks noChangeAspect="1"/>
          </p:cNvPicPr>
          <p:nvPr/>
        </p:nvPicPr>
        <p:blipFill>
          <a:blip r:embed="rId4"/>
          <a:stretch>
            <a:fillRect/>
          </a:stretch>
        </p:blipFill>
        <p:spPr>
          <a:xfrm>
            <a:off x="10345600" y="7781863"/>
            <a:ext cx="4182059" cy="4477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5814" y="625197"/>
            <a:ext cx="5350073" cy="668774"/>
          </a:xfrm>
          <a:prstGeom prst="rect">
            <a:avLst/>
          </a:prstGeom>
          <a:noFill/>
          <a:ln/>
        </p:spPr>
        <p:txBody>
          <a:bodyPr wrap="none" lIns="0" tIns="0" rIns="0" bIns="0" rtlCol="0" anchor="t"/>
          <a:lstStyle/>
          <a:p>
            <a:pPr marL="0" indent="0" algn="l">
              <a:lnSpc>
                <a:spcPts val="5250"/>
              </a:lnSpc>
              <a:buNone/>
            </a:pPr>
            <a:r>
              <a:rPr lang="en-US" sz="4200" dirty="0">
                <a:solidFill>
                  <a:srgbClr val="FFD9BE"/>
                </a:solidFill>
                <a:latin typeface="Quattrocento" pitchFamily="34" charset="0"/>
                <a:ea typeface="Quattrocento" pitchFamily="34" charset="-122"/>
                <a:cs typeface="Quattrocento" pitchFamily="34" charset="-120"/>
              </a:rPr>
              <a:t>Project Description</a:t>
            </a:r>
            <a:endParaRPr lang="en-US" sz="4200" dirty="0"/>
          </a:p>
        </p:txBody>
      </p:sp>
      <p:sp>
        <p:nvSpPr>
          <p:cNvPr id="4" name="Text 1"/>
          <p:cNvSpPr/>
          <p:nvPr/>
        </p:nvSpPr>
        <p:spPr>
          <a:xfrm>
            <a:off x="795814" y="1634966"/>
            <a:ext cx="7552373" cy="2183130"/>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The </a:t>
            </a:r>
            <a:r>
              <a:rPr lang="en-US" sz="1750" b="1" dirty="0">
                <a:solidFill>
                  <a:srgbClr val="F9EEE7"/>
                </a:solidFill>
                <a:latin typeface="Quattrocento" pitchFamily="34" charset="0"/>
                <a:ea typeface="Quattrocento" pitchFamily="34" charset="-122"/>
                <a:cs typeface="Quattrocento" pitchFamily="34" charset="-120"/>
              </a:rPr>
              <a:t>Oil Mill Management System</a:t>
            </a:r>
            <a:r>
              <a:rPr lang="en-US" sz="1750" dirty="0">
                <a:solidFill>
                  <a:srgbClr val="F9EEE7"/>
                </a:solidFill>
                <a:latin typeface="Quattrocento" pitchFamily="34" charset="0"/>
                <a:ea typeface="Quattrocento" pitchFamily="34" charset="-122"/>
                <a:cs typeface="Quattrocento" pitchFamily="34" charset="-120"/>
              </a:rPr>
              <a:t> is a </a:t>
            </a:r>
            <a:r>
              <a:rPr lang="en-US" sz="1750" b="1" dirty="0">
                <a:solidFill>
                  <a:srgbClr val="F9EEE7"/>
                </a:solidFill>
                <a:latin typeface="Quattrocento" pitchFamily="34" charset="0"/>
                <a:ea typeface="Quattrocento" pitchFamily="34" charset="-122"/>
                <a:cs typeface="Quattrocento" pitchFamily="34" charset="-120"/>
              </a:rPr>
              <a:t>Java-based application</a:t>
            </a:r>
            <a:r>
              <a:rPr lang="en-US" sz="1750" dirty="0">
                <a:solidFill>
                  <a:srgbClr val="F9EEE7"/>
                </a:solidFill>
                <a:latin typeface="Quattrocento" pitchFamily="34" charset="0"/>
                <a:ea typeface="Quattrocento" pitchFamily="34" charset="-122"/>
                <a:cs typeface="Quattrocento" pitchFamily="34" charset="-120"/>
              </a:rPr>
              <a:t> that automates and manages various activities in an oil mill. Traditionally, oil mills maintain handwritten records of seed batches, oil extraction quantities, and customer deliveries. This manual process often leads to inefficiencies such as inaccurate data recording, poor inventory management, and difficulty in tracking production efficiency.</a:t>
            </a:r>
            <a:endParaRPr lang="en-US" sz="1750" dirty="0"/>
          </a:p>
        </p:txBody>
      </p:sp>
      <p:sp>
        <p:nvSpPr>
          <p:cNvPr id="5" name="Text 2"/>
          <p:cNvSpPr/>
          <p:nvPr/>
        </p:nvSpPr>
        <p:spPr>
          <a:xfrm>
            <a:off x="795814" y="4073843"/>
            <a:ext cx="7552373" cy="1819275"/>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To overcome these limitations, the Oil Mill Management System has been designed to </a:t>
            </a:r>
            <a:r>
              <a:rPr lang="en-US" sz="1750" b="1" dirty="0">
                <a:solidFill>
                  <a:srgbClr val="F9EEE7"/>
                </a:solidFill>
                <a:latin typeface="Quattrocento" pitchFamily="34" charset="0"/>
                <a:ea typeface="Quattrocento" pitchFamily="34" charset="-122"/>
                <a:cs typeface="Quattrocento" pitchFamily="34" charset="-120"/>
              </a:rPr>
              <a:t>digitize and streamline mill operations</a:t>
            </a:r>
            <a:r>
              <a:rPr lang="en-US" sz="1750" dirty="0">
                <a:solidFill>
                  <a:srgbClr val="F9EEE7"/>
                </a:solidFill>
                <a:latin typeface="Quattrocento" pitchFamily="34" charset="0"/>
                <a:ea typeface="Quattrocento" pitchFamily="34" charset="-122"/>
                <a:cs typeface="Quattrocento" pitchFamily="34" charset="-120"/>
              </a:rPr>
              <a:t>, allowing users to easily manage production batches, monitor efficiency, schedule deliveries, and generate customer bills — all through a structured, menu-driven console interface.</a:t>
            </a:r>
            <a:endParaRPr lang="en-US" sz="1750" dirty="0"/>
          </a:p>
        </p:txBody>
      </p:sp>
      <p:sp>
        <p:nvSpPr>
          <p:cNvPr id="6" name="Text 3"/>
          <p:cNvSpPr/>
          <p:nvPr/>
        </p:nvSpPr>
        <p:spPr>
          <a:xfrm>
            <a:off x="795814" y="6148864"/>
            <a:ext cx="7552373" cy="1455420"/>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This system makes use of </a:t>
            </a:r>
            <a:r>
              <a:rPr lang="en-US" sz="1750" b="1" dirty="0">
                <a:solidFill>
                  <a:srgbClr val="F9EEE7"/>
                </a:solidFill>
                <a:latin typeface="Quattrocento" pitchFamily="34" charset="0"/>
                <a:ea typeface="Quattrocento" pitchFamily="34" charset="-122"/>
                <a:cs typeface="Quattrocento" pitchFamily="34" charset="-120"/>
              </a:rPr>
              <a:t>Object-Oriented Programming (OOP)</a:t>
            </a:r>
            <a:r>
              <a:rPr lang="en-US" sz="1750" dirty="0">
                <a:solidFill>
                  <a:srgbClr val="F9EEE7"/>
                </a:solidFill>
                <a:latin typeface="Quattrocento" pitchFamily="34" charset="0"/>
                <a:ea typeface="Quattrocento" pitchFamily="34" charset="-122"/>
                <a:cs typeface="Quattrocento" pitchFamily="34" charset="-120"/>
              </a:rPr>
              <a:t> principles, </a:t>
            </a:r>
            <a:r>
              <a:rPr lang="en-US" sz="1750" b="1" dirty="0">
                <a:solidFill>
                  <a:srgbClr val="F9EEE7"/>
                </a:solidFill>
                <a:latin typeface="Quattrocento" pitchFamily="34" charset="0"/>
                <a:ea typeface="Quattrocento" pitchFamily="34" charset="-122"/>
                <a:cs typeface="Quattrocento" pitchFamily="34" charset="-120"/>
              </a:rPr>
              <a:t>Java Collections Framework</a:t>
            </a:r>
            <a:r>
              <a:rPr lang="en-US" sz="1750" dirty="0">
                <a:solidFill>
                  <a:srgbClr val="F9EEE7"/>
                </a:solidFill>
                <a:latin typeface="Quattrocento" pitchFamily="34" charset="0"/>
                <a:ea typeface="Quattrocento" pitchFamily="34" charset="-122"/>
                <a:cs typeface="Quattrocento" pitchFamily="34" charset="-120"/>
              </a:rPr>
              <a:t>, and </a:t>
            </a:r>
            <a:r>
              <a:rPr lang="en-US" sz="1750" b="1" dirty="0">
                <a:solidFill>
                  <a:srgbClr val="F9EEE7"/>
                </a:solidFill>
                <a:latin typeface="Quattrocento" pitchFamily="34" charset="0"/>
                <a:ea typeface="Quattrocento" pitchFamily="34" charset="-122"/>
                <a:cs typeface="Quattrocento" pitchFamily="34" charset="-120"/>
              </a:rPr>
              <a:t>Multithreading</a:t>
            </a:r>
            <a:r>
              <a:rPr lang="en-US" sz="1750" dirty="0">
                <a:solidFill>
                  <a:srgbClr val="F9EEE7"/>
                </a:solidFill>
                <a:latin typeface="Quattrocento" pitchFamily="34" charset="0"/>
                <a:ea typeface="Quattrocento" pitchFamily="34" charset="-122"/>
                <a:cs typeface="Quattrocento" pitchFamily="34" charset="-120"/>
              </a:rPr>
              <a:t> to simulate real-time industrial operations and analysis in a modular and maintainable way.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856780"/>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Problem Statement</a:t>
            </a:r>
            <a:endParaRPr lang="en-US" sz="4400" dirty="0"/>
          </a:p>
        </p:txBody>
      </p:sp>
      <p:sp>
        <p:nvSpPr>
          <p:cNvPr id="3" name="Shape 1"/>
          <p:cNvSpPr/>
          <p:nvPr/>
        </p:nvSpPr>
        <p:spPr>
          <a:xfrm>
            <a:off x="837724" y="3039547"/>
            <a:ext cx="4158734" cy="3333274"/>
          </a:xfrm>
          <a:prstGeom prst="roundRect">
            <a:avLst>
              <a:gd name="adj" fmla="val 4389"/>
            </a:avLst>
          </a:prstGeom>
          <a:solidFill>
            <a:srgbClr val="123332"/>
          </a:solidFill>
          <a:ln w="30480">
            <a:solidFill>
              <a:srgbClr val="4A6B6A"/>
            </a:solidFill>
            <a:prstDash val="solid"/>
          </a:ln>
        </p:spPr>
      </p:sp>
      <p:sp>
        <p:nvSpPr>
          <p:cNvPr id="4" name="Shape 2"/>
          <p:cNvSpPr/>
          <p:nvPr/>
        </p:nvSpPr>
        <p:spPr>
          <a:xfrm>
            <a:off x="807244" y="3039547"/>
            <a:ext cx="121920" cy="3333274"/>
          </a:xfrm>
          <a:prstGeom prst="roundRect">
            <a:avLst>
              <a:gd name="adj" fmla="val 29451"/>
            </a:avLst>
          </a:prstGeom>
          <a:solidFill>
            <a:srgbClr val="EF9C82"/>
          </a:solidFill>
          <a:ln/>
        </p:spPr>
      </p:sp>
      <p:sp>
        <p:nvSpPr>
          <p:cNvPr id="5" name="Text 3"/>
          <p:cNvSpPr/>
          <p:nvPr/>
        </p:nvSpPr>
        <p:spPr>
          <a:xfrm>
            <a:off x="1198959" y="330934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Manual Operations</a:t>
            </a:r>
            <a:endParaRPr lang="en-US" sz="2200" dirty="0"/>
          </a:p>
        </p:txBody>
      </p:sp>
      <p:sp>
        <p:nvSpPr>
          <p:cNvPr id="6" name="Text 4"/>
          <p:cNvSpPr/>
          <p:nvPr/>
        </p:nvSpPr>
        <p:spPr>
          <a:xfrm>
            <a:off x="1198959" y="3804880"/>
            <a:ext cx="3527703"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Oil mills rely on paper-based records and spreadsheets, making batch tracking, quality monitoring, and inventory management time-consuming and error-prone.</a:t>
            </a:r>
            <a:endParaRPr lang="en-US" sz="1850" dirty="0"/>
          </a:p>
        </p:txBody>
      </p:sp>
      <p:sp>
        <p:nvSpPr>
          <p:cNvPr id="7" name="Shape 5"/>
          <p:cNvSpPr/>
          <p:nvPr/>
        </p:nvSpPr>
        <p:spPr>
          <a:xfrm>
            <a:off x="5235773" y="3039547"/>
            <a:ext cx="4158734" cy="3333274"/>
          </a:xfrm>
          <a:prstGeom prst="roundRect">
            <a:avLst>
              <a:gd name="adj" fmla="val 4389"/>
            </a:avLst>
          </a:prstGeom>
          <a:solidFill>
            <a:srgbClr val="123332"/>
          </a:solidFill>
          <a:ln w="30480">
            <a:solidFill>
              <a:srgbClr val="4A6B6A"/>
            </a:solidFill>
            <a:prstDash val="solid"/>
          </a:ln>
        </p:spPr>
      </p:sp>
      <p:sp>
        <p:nvSpPr>
          <p:cNvPr id="8" name="Shape 6"/>
          <p:cNvSpPr/>
          <p:nvPr/>
        </p:nvSpPr>
        <p:spPr>
          <a:xfrm>
            <a:off x="5205293" y="3039547"/>
            <a:ext cx="121920" cy="3333274"/>
          </a:xfrm>
          <a:prstGeom prst="roundRect">
            <a:avLst>
              <a:gd name="adj" fmla="val 29451"/>
            </a:avLst>
          </a:prstGeom>
          <a:solidFill>
            <a:srgbClr val="EF9C82"/>
          </a:solidFill>
          <a:ln/>
        </p:spPr>
      </p:sp>
      <p:sp>
        <p:nvSpPr>
          <p:cNvPr id="9" name="Text 7"/>
          <p:cNvSpPr/>
          <p:nvPr/>
        </p:nvSpPr>
        <p:spPr>
          <a:xfrm>
            <a:off x="5597009" y="330934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Quality Control Gaps</a:t>
            </a:r>
            <a:endParaRPr lang="en-US" sz="2200" dirty="0"/>
          </a:p>
        </p:txBody>
      </p:sp>
      <p:sp>
        <p:nvSpPr>
          <p:cNvPr id="10" name="Text 8"/>
          <p:cNvSpPr/>
          <p:nvPr/>
        </p:nvSpPr>
        <p:spPr>
          <a:xfrm>
            <a:off x="5597009" y="3804880"/>
            <a:ext cx="3527703"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Without automated efficiency monitoring, low-performing batches go undetected, resulting in wasted resources, contaminated stock, and reduced profitability.</a:t>
            </a:r>
            <a:endParaRPr lang="en-US" sz="1850" dirty="0"/>
          </a:p>
        </p:txBody>
      </p:sp>
      <p:sp>
        <p:nvSpPr>
          <p:cNvPr id="11" name="Shape 9"/>
          <p:cNvSpPr/>
          <p:nvPr/>
        </p:nvSpPr>
        <p:spPr>
          <a:xfrm>
            <a:off x="9633823" y="3039547"/>
            <a:ext cx="4158853" cy="3333274"/>
          </a:xfrm>
          <a:prstGeom prst="roundRect">
            <a:avLst>
              <a:gd name="adj" fmla="val 4389"/>
            </a:avLst>
          </a:prstGeom>
          <a:solidFill>
            <a:srgbClr val="123332"/>
          </a:solidFill>
          <a:ln w="30480">
            <a:solidFill>
              <a:srgbClr val="4A6B6A"/>
            </a:solidFill>
            <a:prstDash val="solid"/>
          </a:ln>
        </p:spPr>
      </p:sp>
      <p:sp>
        <p:nvSpPr>
          <p:cNvPr id="12" name="Shape 10"/>
          <p:cNvSpPr/>
          <p:nvPr/>
        </p:nvSpPr>
        <p:spPr>
          <a:xfrm>
            <a:off x="9603343" y="3039547"/>
            <a:ext cx="121920" cy="3333274"/>
          </a:xfrm>
          <a:prstGeom prst="roundRect">
            <a:avLst>
              <a:gd name="adj" fmla="val 29451"/>
            </a:avLst>
          </a:prstGeom>
          <a:solidFill>
            <a:srgbClr val="EF9C82"/>
          </a:solidFill>
          <a:ln/>
        </p:spPr>
      </p:sp>
      <p:sp>
        <p:nvSpPr>
          <p:cNvPr id="13" name="Text 11"/>
          <p:cNvSpPr/>
          <p:nvPr/>
        </p:nvSpPr>
        <p:spPr>
          <a:xfrm>
            <a:off x="9995059" y="330934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Billing Complexity</a:t>
            </a:r>
            <a:endParaRPr lang="en-US" sz="2200" dirty="0"/>
          </a:p>
        </p:txBody>
      </p:sp>
      <p:sp>
        <p:nvSpPr>
          <p:cNvPr id="14" name="Text 12"/>
          <p:cNvSpPr/>
          <p:nvPr/>
        </p:nvSpPr>
        <p:spPr>
          <a:xfrm>
            <a:off x="9995059" y="3804880"/>
            <a:ext cx="3527822"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Managing multiple customer orders, delivery schedules, and billing calculations manually leads to disputes, delays, and revenue tracking issues.</a:t>
            </a:r>
            <a:endParaRPr lang="en-US" sz="1850" dirty="0"/>
          </a:p>
        </p:txBody>
      </p:sp>
      <p:pic>
        <p:nvPicPr>
          <p:cNvPr id="16" name="Picture 15">
            <a:extLst>
              <a:ext uri="{FF2B5EF4-FFF2-40B4-BE49-F238E27FC236}">
                <a16:creationId xmlns:a16="http://schemas.microsoft.com/office/drawing/2014/main" id="{E1CA4C78-E4D6-73BE-ABD2-3E03B19CBA39}"/>
              </a:ext>
            </a:extLst>
          </p:cNvPr>
          <p:cNvPicPr>
            <a:picLocks noChangeAspect="1"/>
          </p:cNvPicPr>
          <p:nvPr/>
        </p:nvPicPr>
        <p:blipFill>
          <a:blip r:embed="rId3"/>
          <a:stretch>
            <a:fillRect/>
          </a:stretch>
        </p:blipFill>
        <p:spPr>
          <a:xfrm>
            <a:off x="10426452" y="7702643"/>
            <a:ext cx="4182059" cy="4477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510082" y="729020"/>
            <a:ext cx="7610118" cy="704017"/>
          </a:xfrm>
          <a:prstGeom prst="rect">
            <a:avLst/>
          </a:prstGeom>
          <a:noFill/>
          <a:ln/>
        </p:spPr>
        <p:txBody>
          <a:bodyPr wrap="none" lIns="0" tIns="0" rIns="0" bIns="0" rtlCol="0" anchor="t"/>
          <a:lstStyle/>
          <a:p>
            <a:pPr marL="0" indent="0" algn="ctr">
              <a:lnSpc>
                <a:spcPts val="5500"/>
              </a:lnSpc>
              <a:buNone/>
            </a:pPr>
            <a:r>
              <a:rPr lang="en-US" sz="4400" dirty="0">
                <a:solidFill>
                  <a:srgbClr val="FFD9BE"/>
                </a:solidFill>
                <a:latin typeface="Quattrocento" pitchFamily="34" charset="0"/>
                <a:ea typeface="Quattrocento" pitchFamily="34" charset="-122"/>
                <a:cs typeface="Quattrocento" pitchFamily="34" charset="-120"/>
              </a:rPr>
              <a:t>UML Diagram for the Program</a:t>
            </a:r>
            <a:endParaRPr lang="en-US" sz="4400" dirty="0"/>
          </a:p>
        </p:txBody>
      </p:sp>
      <p:sp>
        <p:nvSpPr>
          <p:cNvPr id="3" name="Text 1"/>
          <p:cNvSpPr/>
          <p:nvPr/>
        </p:nvSpPr>
        <p:spPr>
          <a:xfrm>
            <a:off x="837724" y="2007394"/>
            <a:ext cx="246233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4" name="Image 0" descr="preencoded.png"/>
          <p:cNvPicPr>
            <a:picLocks noChangeAspect="1"/>
          </p:cNvPicPr>
          <p:nvPr/>
        </p:nvPicPr>
        <p:blipFill>
          <a:blip r:embed="rId3"/>
          <a:stretch>
            <a:fillRect/>
          </a:stretch>
        </p:blipFill>
        <p:spPr>
          <a:xfrm>
            <a:off x="3892034" y="2061210"/>
            <a:ext cx="6861453" cy="5170170"/>
          </a:xfrm>
          <a:prstGeom prst="rect">
            <a:avLst/>
          </a:prstGeom>
        </p:spPr>
      </p:pic>
      <p:sp>
        <p:nvSpPr>
          <p:cNvPr id="5" name="Text 2"/>
          <p:cNvSpPr/>
          <p:nvPr/>
        </p:nvSpPr>
        <p:spPr>
          <a:xfrm>
            <a:off x="11345466" y="2007394"/>
            <a:ext cx="246233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7" name="Picture 6">
            <a:extLst>
              <a:ext uri="{FF2B5EF4-FFF2-40B4-BE49-F238E27FC236}">
                <a16:creationId xmlns:a16="http://schemas.microsoft.com/office/drawing/2014/main" id="{A2B223D2-24C8-428A-E33F-A97FDB5B0B89}"/>
              </a:ext>
            </a:extLst>
          </p:cNvPr>
          <p:cNvPicPr>
            <a:picLocks noChangeAspect="1"/>
          </p:cNvPicPr>
          <p:nvPr/>
        </p:nvPicPr>
        <p:blipFill>
          <a:blip r:embed="rId4"/>
          <a:stretch>
            <a:fillRect/>
          </a:stretch>
        </p:blipFill>
        <p:spPr>
          <a:xfrm>
            <a:off x="10361248" y="7745903"/>
            <a:ext cx="4182059" cy="447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4232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System Architecture &amp; Design</a:t>
            </a:r>
            <a:endParaRPr lang="en-US" sz="4400" dirty="0"/>
          </a:p>
        </p:txBody>
      </p:sp>
      <p:sp>
        <p:nvSpPr>
          <p:cNvPr id="4" name="Text 1"/>
          <p:cNvSpPr/>
          <p:nvPr/>
        </p:nvSpPr>
        <p:spPr>
          <a:xfrm>
            <a:off x="837724" y="4209336"/>
            <a:ext cx="7468553" cy="1577816"/>
          </a:xfrm>
          <a:prstGeom prst="rect">
            <a:avLst/>
          </a:prstGeom>
          <a:noFill/>
          <a:ln/>
        </p:spPr>
        <p:txBody>
          <a:bodyPr wrap="square" lIns="0" tIns="0" rIns="0" bIns="0" rtlCol="0" anchor="t"/>
          <a:lstStyle/>
          <a:p>
            <a:pPr marL="0" indent="0" algn="l">
              <a:lnSpc>
                <a:spcPts val="3000"/>
              </a:lnSpc>
              <a:buNone/>
            </a:pPr>
            <a:r>
              <a:rPr lang="en-US" sz="1850" b="1" dirty="0">
                <a:solidFill>
                  <a:srgbClr val="F9EEE7"/>
                </a:solidFill>
                <a:latin typeface="Quattrocento" pitchFamily="34" charset="0"/>
                <a:ea typeface="Quattrocento" pitchFamily="34" charset="-122"/>
                <a:cs typeface="Quattrocento" pitchFamily="34" charset="-120"/>
              </a:rPr>
              <a:t>Package Structure:</a:t>
            </a:r>
            <a:r>
              <a:rPr lang="en-US" sz="1850" dirty="0">
                <a:solidFill>
                  <a:srgbClr val="F9EEE7"/>
                </a:solidFill>
                <a:latin typeface="Quattrocento" pitchFamily="34" charset="0"/>
                <a:ea typeface="Quattrocento" pitchFamily="34" charset="-122"/>
                <a:cs typeface="Quattrocento" pitchFamily="34" charset="-120"/>
              </a:rPr>
              <a:t> The system follows a layered architecture with </a:t>
            </a:r>
            <a:r>
              <a:rPr lang="en-US" sz="1850" dirty="0">
                <a:solidFill>
                  <a:srgbClr val="F9EEE7"/>
                </a:solidFill>
                <a:highlight>
                  <a:srgbClr val="1F403F"/>
                </a:highlight>
                <a:latin typeface="Consolas" pitchFamily="34" charset="0"/>
                <a:ea typeface="Consolas" pitchFamily="34" charset="-122"/>
                <a:cs typeface="Consolas" pitchFamily="34" charset="-120"/>
              </a:rPr>
              <a:t>model/</a:t>
            </a:r>
            <a:r>
              <a:rPr lang="en-US" sz="1850" dirty="0">
                <a:solidFill>
                  <a:srgbClr val="F9EEE7"/>
                </a:solidFill>
                <a:latin typeface="Quattrocento" pitchFamily="34" charset="0"/>
                <a:ea typeface="Quattrocento" pitchFamily="34" charset="-122"/>
                <a:cs typeface="Quattrocento" pitchFamily="34" charset="-120"/>
              </a:rPr>
              <a:t> (domain entities), </a:t>
            </a:r>
            <a:r>
              <a:rPr lang="en-US" sz="1850" dirty="0">
                <a:solidFill>
                  <a:srgbClr val="F9EEE7"/>
                </a:solidFill>
                <a:highlight>
                  <a:srgbClr val="1F403F"/>
                </a:highlight>
                <a:latin typeface="Consolas" pitchFamily="34" charset="0"/>
                <a:ea typeface="Consolas" pitchFamily="34" charset="-122"/>
                <a:cs typeface="Consolas" pitchFamily="34" charset="-120"/>
              </a:rPr>
              <a:t>thread/</a:t>
            </a:r>
            <a:r>
              <a:rPr lang="en-US" sz="1850" dirty="0">
                <a:solidFill>
                  <a:srgbClr val="F9EEE7"/>
                </a:solidFill>
                <a:latin typeface="Quattrocento" pitchFamily="34" charset="0"/>
                <a:ea typeface="Quattrocento" pitchFamily="34" charset="-122"/>
                <a:cs typeface="Quattrocento" pitchFamily="34" charset="-120"/>
              </a:rPr>
              <a:t> (concurrent processing), and </a:t>
            </a:r>
            <a:r>
              <a:rPr lang="en-US" sz="1850" dirty="0">
                <a:solidFill>
                  <a:srgbClr val="F9EEE7"/>
                </a:solidFill>
                <a:highlight>
                  <a:srgbClr val="1F403F"/>
                </a:highlight>
                <a:latin typeface="Consolas" pitchFamily="34" charset="0"/>
                <a:ea typeface="Consolas" pitchFamily="34" charset="-122"/>
                <a:cs typeface="Consolas" pitchFamily="34" charset="-120"/>
              </a:rPr>
              <a:t>service/</a:t>
            </a:r>
            <a:r>
              <a:rPr lang="en-US" sz="1850" dirty="0">
                <a:solidFill>
                  <a:srgbClr val="F9EEE7"/>
                </a:solidFill>
                <a:latin typeface="Quattrocento" pitchFamily="34" charset="0"/>
                <a:ea typeface="Quattrocento" pitchFamily="34" charset="-122"/>
                <a:cs typeface="Quattrocento" pitchFamily="34" charset="-120"/>
              </a:rPr>
              <a:t> (business logic orchestration). This separation ensures maintainability, testability, and clear responsibility boundaries.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1466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Core Domain Model</a:t>
            </a:r>
            <a:endParaRPr lang="en-US" sz="4400" dirty="0"/>
          </a:p>
        </p:txBody>
      </p:sp>
      <p:sp>
        <p:nvSpPr>
          <p:cNvPr id="3" name="Shape 1"/>
          <p:cNvSpPr/>
          <p:nvPr/>
        </p:nvSpPr>
        <p:spPr>
          <a:xfrm>
            <a:off x="837724" y="2297430"/>
            <a:ext cx="4158734" cy="4817388"/>
          </a:xfrm>
          <a:prstGeom prst="roundRect">
            <a:avLst>
              <a:gd name="adj" fmla="val 863"/>
            </a:avLst>
          </a:prstGeom>
          <a:solidFill>
            <a:srgbClr val="123332"/>
          </a:solidFill>
          <a:ln w="30480">
            <a:solidFill>
              <a:srgbClr val="4A6B6A"/>
            </a:solidFill>
            <a:prstDash val="solid"/>
          </a:ln>
        </p:spPr>
      </p:sp>
      <p:sp>
        <p:nvSpPr>
          <p:cNvPr id="4" name="Shape 2"/>
          <p:cNvSpPr/>
          <p:nvPr/>
        </p:nvSpPr>
        <p:spPr>
          <a:xfrm>
            <a:off x="868204" y="2327910"/>
            <a:ext cx="4097774" cy="718066"/>
          </a:xfrm>
          <a:prstGeom prst="rect">
            <a:avLst/>
          </a:prstGeom>
          <a:solidFill>
            <a:srgbClr val="315251"/>
          </a:solidFill>
          <a:ln/>
        </p:spPr>
      </p:sp>
      <p:sp>
        <p:nvSpPr>
          <p:cNvPr id="5" name="Text 3"/>
          <p:cNvSpPr/>
          <p:nvPr/>
        </p:nvSpPr>
        <p:spPr>
          <a:xfrm>
            <a:off x="2737604" y="2462570"/>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F9EEE7"/>
                </a:solidFill>
                <a:latin typeface="Quattrocento" pitchFamily="34" charset="0"/>
                <a:ea typeface="Quattrocento" pitchFamily="34" charset="-122"/>
                <a:cs typeface="Quattrocento" pitchFamily="34" charset="-120"/>
              </a:rPr>
              <a:t>1</a:t>
            </a:r>
            <a:endParaRPr lang="en-US" sz="2800" dirty="0"/>
          </a:p>
        </p:txBody>
      </p:sp>
      <p:sp>
        <p:nvSpPr>
          <p:cNvPr id="6" name="Text 4"/>
          <p:cNvSpPr/>
          <p:nvPr/>
        </p:nvSpPr>
        <p:spPr>
          <a:xfrm>
            <a:off x="1107519" y="32852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OilBatch</a:t>
            </a:r>
            <a:endParaRPr lang="en-US" sz="2200" dirty="0"/>
          </a:p>
        </p:txBody>
      </p:sp>
      <p:sp>
        <p:nvSpPr>
          <p:cNvPr id="7" name="Text 5"/>
          <p:cNvSpPr/>
          <p:nvPr/>
        </p:nvSpPr>
        <p:spPr>
          <a:xfrm>
            <a:off x="1107519" y="3780830"/>
            <a:ext cx="3619143" cy="3064193"/>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Represents a single batch of oil with attributes: batchId (auto-incremented), seedType, weight, moisture, impurity, oilExtracted, extractionTime, efficiency (calculated), and cost. Includes displayBatch() method for reporting.</a:t>
            </a:r>
            <a:endParaRPr lang="en-US" sz="1850" dirty="0"/>
          </a:p>
        </p:txBody>
      </p:sp>
      <p:sp>
        <p:nvSpPr>
          <p:cNvPr id="8" name="Shape 6"/>
          <p:cNvSpPr/>
          <p:nvPr/>
        </p:nvSpPr>
        <p:spPr>
          <a:xfrm>
            <a:off x="5235773" y="2297430"/>
            <a:ext cx="4158734" cy="4817388"/>
          </a:xfrm>
          <a:prstGeom prst="roundRect">
            <a:avLst>
              <a:gd name="adj" fmla="val 863"/>
            </a:avLst>
          </a:prstGeom>
          <a:solidFill>
            <a:srgbClr val="123332"/>
          </a:solidFill>
          <a:ln w="30480">
            <a:solidFill>
              <a:srgbClr val="4A6B6A"/>
            </a:solidFill>
            <a:prstDash val="solid"/>
          </a:ln>
        </p:spPr>
      </p:sp>
      <p:sp>
        <p:nvSpPr>
          <p:cNvPr id="9" name="Shape 7"/>
          <p:cNvSpPr/>
          <p:nvPr/>
        </p:nvSpPr>
        <p:spPr>
          <a:xfrm>
            <a:off x="5266253" y="2327910"/>
            <a:ext cx="4097774" cy="718066"/>
          </a:xfrm>
          <a:prstGeom prst="rect">
            <a:avLst/>
          </a:prstGeom>
          <a:solidFill>
            <a:srgbClr val="315251"/>
          </a:solidFill>
          <a:ln/>
        </p:spPr>
      </p:sp>
      <p:sp>
        <p:nvSpPr>
          <p:cNvPr id="10" name="Text 8"/>
          <p:cNvSpPr/>
          <p:nvPr/>
        </p:nvSpPr>
        <p:spPr>
          <a:xfrm>
            <a:off x="7135654" y="2462570"/>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F9EEE7"/>
                </a:solidFill>
                <a:latin typeface="Quattrocento" pitchFamily="34" charset="0"/>
                <a:ea typeface="Quattrocento" pitchFamily="34" charset="-122"/>
                <a:cs typeface="Quattrocento" pitchFamily="34" charset="-120"/>
              </a:rPr>
              <a:t>2</a:t>
            </a:r>
            <a:endParaRPr lang="en-US" sz="2800" dirty="0"/>
          </a:p>
        </p:txBody>
      </p:sp>
      <p:sp>
        <p:nvSpPr>
          <p:cNvPr id="11" name="Text 9"/>
          <p:cNvSpPr/>
          <p:nvPr/>
        </p:nvSpPr>
        <p:spPr>
          <a:xfrm>
            <a:off x="5505569" y="32852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Customer</a:t>
            </a:r>
            <a:endParaRPr lang="en-US" sz="2200" dirty="0"/>
          </a:p>
        </p:txBody>
      </p:sp>
      <p:sp>
        <p:nvSpPr>
          <p:cNvPr id="12" name="Text 10"/>
          <p:cNvSpPr/>
          <p:nvPr/>
        </p:nvSpPr>
        <p:spPr>
          <a:xfrm>
            <a:off x="5505569" y="3780830"/>
            <a:ext cx="3619143"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Manages customer information and purchase history. Maintains a list of purchased batches and provides displayBill() for generating itemised invoices with totals.</a:t>
            </a:r>
            <a:endParaRPr lang="en-US" sz="1850" dirty="0"/>
          </a:p>
        </p:txBody>
      </p:sp>
      <p:sp>
        <p:nvSpPr>
          <p:cNvPr id="13" name="Shape 11"/>
          <p:cNvSpPr/>
          <p:nvPr/>
        </p:nvSpPr>
        <p:spPr>
          <a:xfrm>
            <a:off x="9633823" y="2297430"/>
            <a:ext cx="4158853" cy="4817388"/>
          </a:xfrm>
          <a:prstGeom prst="roundRect">
            <a:avLst>
              <a:gd name="adj" fmla="val 863"/>
            </a:avLst>
          </a:prstGeom>
          <a:solidFill>
            <a:srgbClr val="123332"/>
          </a:solidFill>
          <a:ln w="30480">
            <a:solidFill>
              <a:srgbClr val="4A6B6A"/>
            </a:solidFill>
            <a:prstDash val="solid"/>
          </a:ln>
        </p:spPr>
      </p:sp>
      <p:sp>
        <p:nvSpPr>
          <p:cNvPr id="14" name="Shape 12"/>
          <p:cNvSpPr/>
          <p:nvPr/>
        </p:nvSpPr>
        <p:spPr>
          <a:xfrm>
            <a:off x="9664303" y="2327910"/>
            <a:ext cx="4097893" cy="718066"/>
          </a:xfrm>
          <a:prstGeom prst="rect">
            <a:avLst/>
          </a:prstGeom>
          <a:solidFill>
            <a:srgbClr val="315251"/>
          </a:solidFill>
          <a:ln/>
        </p:spPr>
      </p:sp>
      <p:sp>
        <p:nvSpPr>
          <p:cNvPr id="15" name="Text 13"/>
          <p:cNvSpPr/>
          <p:nvPr/>
        </p:nvSpPr>
        <p:spPr>
          <a:xfrm>
            <a:off x="11533703" y="2462570"/>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F9EEE7"/>
                </a:solidFill>
                <a:latin typeface="Quattrocento" pitchFamily="34" charset="0"/>
                <a:ea typeface="Quattrocento" pitchFamily="34" charset="-122"/>
                <a:cs typeface="Quattrocento" pitchFamily="34" charset="-120"/>
              </a:rPr>
              <a:t>3</a:t>
            </a:r>
            <a:endParaRPr lang="en-US" sz="2800" dirty="0"/>
          </a:p>
        </p:txBody>
      </p:sp>
      <p:sp>
        <p:nvSpPr>
          <p:cNvPr id="16" name="Text 14"/>
          <p:cNvSpPr/>
          <p:nvPr/>
        </p:nvSpPr>
        <p:spPr>
          <a:xfrm>
            <a:off x="9903619" y="32852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DeliverySchedule</a:t>
            </a:r>
            <a:endParaRPr lang="en-US" sz="2200" dirty="0"/>
          </a:p>
        </p:txBody>
      </p:sp>
      <p:sp>
        <p:nvSpPr>
          <p:cNvPr id="17" name="Text 15"/>
          <p:cNvSpPr/>
          <p:nvPr/>
        </p:nvSpPr>
        <p:spPr>
          <a:xfrm>
            <a:off x="9903619" y="3780830"/>
            <a:ext cx="3619262"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Tracks delivery logistics: batchId, customerName, and deliveryDate. Provides display() method for dispatch history reporting.</a:t>
            </a:r>
            <a:endParaRPr lang="en-US" sz="1850" dirty="0"/>
          </a:p>
        </p:txBody>
      </p:sp>
      <p:pic>
        <p:nvPicPr>
          <p:cNvPr id="19" name="Picture 18">
            <a:extLst>
              <a:ext uri="{FF2B5EF4-FFF2-40B4-BE49-F238E27FC236}">
                <a16:creationId xmlns:a16="http://schemas.microsoft.com/office/drawing/2014/main" id="{D6649E7D-6721-E509-08BB-E80F88744E7F}"/>
              </a:ext>
            </a:extLst>
          </p:cNvPr>
          <p:cNvPicPr>
            <a:picLocks noChangeAspect="1"/>
          </p:cNvPicPr>
          <p:nvPr/>
        </p:nvPicPr>
        <p:blipFill>
          <a:blip r:embed="rId3"/>
          <a:stretch>
            <a:fillRect/>
          </a:stretch>
        </p:blipFill>
        <p:spPr>
          <a:xfrm>
            <a:off x="10448341" y="7697215"/>
            <a:ext cx="4182059" cy="4477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5814" y="808673"/>
            <a:ext cx="6339126" cy="668774"/>
          </a:xfrm>
          <a:prstGeom prst="rect">
            <a:avLst/>
          </a:prstGeom>
          <a:noFill/>
          <a:ln/>
        </p:spPr>
        <p:txBody>
          <a:bodyPr wrap="none" lIns="0" tIns="0" rIns="0" bIns="0" rtlCol="0" anchor="t"/>
          <a:lstStyle/>
          <a:p>
            <a:pPr marL="0" indent="0" algn="l">
              <a:lnSpc>
                <a:spcPts val="5250"/>
              </a:lnSpc>
              <a:buNone/>
            </a:pPr>
            <a:r>
              <a:rPr lang="en-US" sz="4200" dirty="0">
                <a:solidFill>
                  <a:srgbClr val="FFD9BE"/>
                </a:solidFill>
                <a:latin typeface="Quattrocento" pitchFamily="34" charset="0"/>
                <a:ea typeface="Quattrocento" pitchFamily="34" charset="-122"/>
                <a:cs typeface="Quattrocento" pitchFamily="34" charset="-120"/>
              </a:rPr>
              <a:t>Key Features &amp; Workflows</a:t>
            </a:r>
            <a:endParaRPr lang="en-US" sz="4200" dirty="0"/>
          </a:p>
        </p:txBody>
      </p:sp>
      <p:pic>
        <p:nvPicPr>
          <p:cNvPr id="3" name="Image 0" descr="preencoded.png"/>
          <p:cNvPicPr>
            <a:picLocks noChangeAspect="1"/>
          </p:cNvPicPr>
          <p:nvPr/>
        </p:nvPicPr>
        <p:blipFill>
          <a:blip r:embed="rId3"/>
          <a:stretch>
            <a:fillRect/>
          </a:stretch>
        </p:blipFill>
        <p:spPr>
          <a:xfrm>
            <a:off x="795814" y="1932146"/>
            <a:ext cx="6519386" cy="909518"/>
          </a:xfrm>
          <a:prstGeom prst="rect">
            <a:avLst/>
          </a:prstGeom>
        </p:spPr>
      </p:pic>
      <p:sp>
        <p:nvSpPr>
          <p:cNvPr id="4" name="Text 1"/>
          <p:cNvSpPr/>
          <p:nvPr/>
        </p:nvSpPr>
        <p:spPr>
          <a:xfrm>
            <a:off x="1023104" y="3068955"/>
            <a:ext cx="2674977" cy="334328"/>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Add Batch</a:t>
            </a:r>
            <a:endParaRPr lang="en-US" sz="2100" dirty="0"/>
          </a:p>
        </p:txBody>
      </p:sp>
      <p:sp>
        <p:nvSpPr>
          <p:cNvPr id="5" name="Text 2"/>
          <p:cNvSpPr/>
          <p:nvPr/>
        </p:nvSpPr>
        <p:spPr>
          <a:xfrm>
            <a:off x="1023104" y="3539609"/>
            <a:ext cx="6064806" cy="1091565"/>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Input seed type, weight, moisture, impurity, oil extracted, time, cost; auto-generates batchId and calculates efficiency.</a:t>
            </a:r>
            <a:endParaRPr lang="en-US" sz="1750" dirty="0"/>
          </a:p>
        </p:txBody>
      </p:sp>
      <p:pic>
        <p:nvPicPr>
          <p:cNvPr id="6" name="Image 1" descr="preencoded.png"/>
          <p:cNvPicPr>
            <a:picLocks noChangeAspect="1"/>
          </p:cNvPicPr>
          <p:nvPr/>
        </p:nvPicPr>
        <p:blipFill>
          <a:blip r:embed="rId4"/>
          <a:stretch>
            <a:fillRect/>
          </a:stretch>
        </p:blipFill>
        <p:spPr>
          <a:xfrm>
            <a:off x="7315200" y="1932146"/>
            <a:ext cx="6519386" cy="909518"/>
          </a:xfrm>
          <a:prstGeom prst="rect">
            <a:avLst/>
          </a:prstGeom>
        </p:spPr>
      </p:pic>
      <p:sp>
        <p:nvSpPr>
          <p:cNvPr id="7" name="Text 3"/>
          <p:cNvSpPr/>
          <p:nvPr/>
        </p:nvSpPr>
        <p:spPr>
          <a:xfrm>
            <a:off x="7542490" y="3068955"/>
            <a:ext cx="2674977" cy="334328"/>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Remove &amp; Extract</a:t>
            </a:r>
            <a:endParaRPr lang="en-US" sz="2100" dirty="0"/>
          </a:p>
        </p:txBody>
      </p:sp>
      <p:sp>
        <p:nvSpPr>
          <p:cNvPr id="8" name="Text 4"/>
          <p:cNvSpPr/>
          <p:nvPr/>
        </p:nvSpPr>
        <p:spPr>
          <a:xfrm>
            <a:off x="7542490" y="3539609"/>
            <a:ext cx="6064806" cy="727710"/>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Move processed batches from current stock to extracted batches list, triggering efficiency monitoring.</a:t>
            </a:r>
            <a:endParaRPr lang="en-US" sz="1750" dirty="0"/>
          </a:p>
        </p:txBody>
      </p:sp>
      <p:pic>
        <p:nvPicPr>
          <p:cNvPr id="9" name="Image 2" descr="preencoded.png"/>
          <p:cNvPicPr>
            <a:picLocks noChangeAspect="1"/>
          </p:cNvPicPr>
          <p:nvPr/>
        </p:nvPicPr>
        <p:blipFill>
          <a:blip r:embed="rId5"/>
          <a:stretch>
            <a:fillRect/>
          </a:stretch>
        </p:blipFill>
        <p:spPr>
          <a:xfrm>
            <a:off x="795814" y="4858464"/>
            <a:ext cx="6519386" cy="909518"/>
          </a:xfrm>
          <a:prstGeom prst="rect">
            <a:avLst/>
          </a:prstGeom>
        </p:spPr>
      </p:pic>
      <p:sp>
        <p:nvSpPr>
          <p:cNvPr id="10" name="Text 5"/>
          <p:cNvSpPr/>
          <p:nvPr/>
        </p:nvSpPr>
        <p:spPr>
          <a:xfrm>
            <a:off x="1023104" y="5995273"/>
            <a:ext cx="2674977" cy="334328"/>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Schedule Delivery</a:t>
            </a:r>
            <a:endParaRPr lang="en-US" sz="2100" dirty="0"/>
          </a:p>
        </p:txBody>
      </p:sp>
      <p:sp>
        <p:nvSpPr>
          <p:cNvPr id="11" name="Text 6"/>
          <p:cNvSpPr/>
          <p:nvPr/>
        </p:nvSpPr>
        <p:spPr>
          <a:xfrm>
            <a:off x="1023104" y="6465927"/>
            <a:ext cx="6064806" cy="727710"/>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Link extracted batches to customers, set delivery dates, and maintain dispatch history for traceability.</a:t>
            </a:r>
            <a:endParaRPr lang="en-US" sz="1750" dirty="0"/>
          </a:p>
        </p:txBody>
      </p:sp>
      <p:pic>
        <p:nvPicPr>
          <p:cNvPr id="12" name="Image 3" descr="preencoded.png"/>
          <p:cNvPicPr>
            <a:picLocks noChangeAspect="1"/>
          </p:cNvPicPr>
          <p:nvPr/>
        </p:nvPicPr>
        <p:blipFill>
          <a:blip r:embed="rId6"/>
          <a:stretch>
            <a:fillRect/>
          </a:stretch>
        </p:blipFill>
        <p:spPr>
          <a:xfrm>
            <a:off x="7325474" y="4858464"/>
            <a:ext cx="6519386" cy="909518"/>
          </a:xfrm>
          <a:prstGeom prst="rect">
            <a:avLst/>
          </a:prstGeom>
        </p:spPr>
      </p:pic>
      <p:sp>
        <p:nvSpPr>
          <p:cNvPr id="13" name="Text 7"/>
          <p:cNvSpPr/>
          <p:nvPr/>
        </p:nvSpPr>
        <p:spPr>
          <a:xfrm>
            <a:off x="7542490" y="5995273"/>
            <a:ext cx="2674977" cy="334328"/>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Generate Billing</a:t>
            </a:r>
            <a:endParaRPr lang="en-US" sz="2100" dirty="0"/>
          </a:p>
        </p:txBody>
      </p:sp>
      <p:sp>
        <p:nvSpPr>
          <p:cNvPr id="14" name="Text 8"/>
          <p:cNvSpPr/>
          <p:nvPr/>
        </p:nvSpPr>
        <p:spPr>
          <a:xfrm>
            <a:off x="7542490" y="6465927"/>
            <a:ext cx="6064806" cy="727710"/>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Aggregate customer purchases by batch, calculate totals, and produce itemised bills with cost breakdowns.</a:t>
            </a:r>
            <a:endParaRPr lang="en-US" sz="1750" dirty="0"/>
          </a:p>
        </p:txBody>
      </p:sp>
      <p:pic>
        <p:nvPicPr>
          <p:cNvPr id="16" name="Picture 15">
            <a:extLst>
              <a:ext uri="{FF2B5EF4-FFF2-40B4-BE49-F238E27FC236}">
                <a16:creationId xmlns:a16="http://schemas.microsoft.com/office/drawing/2014/main" id="{E07B0F4D-1DD9-45E7-E789-022C52AE1BBD}"/>
              </a:ext>
            </a:extLst>
          </p:cNvPr>
          <p:cNvPicPr>
            <a:picLocks noChangeAspect="1"/>
          </p:cNvPicPr>
          <p:nvPr/>
        </p:nvPicPr>
        <p:blipFill>
          <a:blip r:embed="rId7"/>
          <a:stretch>
            <a:fillRect/>
          </a:stretch>
        </p:blipFill>
        <p:spPr>
          <a:xfrm>
            <a:off x="10371523" y="7667713"/>
            <a:ext cx="4182059" cy="4477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46446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Analysis &amp; Reporting</a:t>
            </a:r>
            <a:endParaRPr lang="en-US" sz="4400" dirty="0"/>
          </a:p>
        </p:txBody>
      </p:sp>
      <p:sp>
        <p:nvSpPr>
          <p:cNvPr id="3" name="Text 1"/>
          <p:cNvSpPr/>
          <p:nvPr/>
        </p:nvSpPr>
        <p:spPr>
          <a:xfrm>
            <a:off x="837724" y="2766893"/>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n</a:t>
            </a:r>
            <a:endParaRPr lang="en-US" sz="6200" dirty="0"/>
          </a:p>
        </p:txBody>
      </p:sp>
      <p:sp>
        <p:nvSpPr>
          <p:cNvPr id="4" name="Text 2"/>
          <p:cNvSpPr/>
          <p:nvPr/>
        </p:nvSpPr>
        <p:spPr>
          <a:xfrm>
            <a:off x="1488996" y="385583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Efficiency Calculation</a:t>
            </a:r>
            <a:endParaRPr lang="en-US" sz="2200" dirty="0"/>
          </a:p>
        </p:txBody>
      </p:sp>
      <p:sp>
        <p:nvSpPr>
          <p:cNvPr id="5" name="Text 3"/>
          <p:cNvSpPr/>
          <p:nvPr/>
        </p:nvSpPr>
        <p:spPr>
          <a:xfrm>
            <a:off x="837724" y="4351377"/>
            <a:ext cx="4118848" cy="1149072"/>
          </a:xfrm>
          <a:prstGeom prst="rect">
            <a:avLst/>
          </a:prstGeom>
          <a:noFill/>
          <a:ln/>
        </p:spPr>
        <p:txBody>
          <a:bodyPr wrap="squar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Efficiency = (Oil Extracted / Weight) × 100; alerts triggered if below 30% threshold.</a:t>
            </a:r>
            <a:endParaRPr lang="en-US" sz="1850" dirty="0"/>
          </a:p>
        </p:txBody>
      </p:sp>
      <p:sp>
        <p:nvSpPr>
          <p:cNvPr id="6" name="Text 4"/>
          <p:cNvSpPr/>
          <p:nvPr/>
        </p:nvSpPr>
        <p:spPr>
          <a:xfrm>
            <a:off x="5255776" y="2766893"/>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n</a:t>
            </a:r>
            <a:endParaRPr lang="en-US" sz="6200" dirty="0"/>
          </a:p>
        </p:txBody>
      </p:sp>
      <p:sp>
        <p:nvSpPr>
          <p:cNvPr id="7" name="Text 5"/>
          <p:cNvSpPr/>
          <p:nvPr/>
        </p:nvSpPr>
        <p:spPr>
          <a:xfrm>
            <a:off x="5907048" y="385583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Waste Analysis</a:t>
            </a:r>
            <a:endParaRPr lang="en-US" sz="2200" dirty="0"/>
          </a:p>
        </p:txBody>
      </p:sp>
      <p:sp>
        <p:nvSpPr>
          <p:cNvPr id="8" name="Text 6"/>
          <p:cNvSpPr/>
          <p:nvPr/>
        </p:nvSpPr>
        <p:spPr>
          <a:xfrm>
            <a:off x="5255776" y="4351377"/>
            <a:ext cx="4118848" cy="1149072"/>
          </a:xfrm>
          <a:prstGeom prst="rect">
            <a:avLst/>
          </a:prstGeom>
          <a:noFill/>
          <a:ln/>
        </p:spPr>
        <p:txBody>
          <a:bodyPr wrap="squar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Total Waste = Total Weight − Total Oil; percentage calculated for seed-type comparisons and optimization.</a:t>
            </a:r>
            <a:endParaRPr lang="en-US" sz="1850" dirty="0"/>
          </a:p>
        </p:txBody>
      </p:sp>
      <p:sp>
        <p:nvSpPr>
          <p:cNvPr id="9" name="Text 7"/>
          <p:cNvSpPr/>
          <p:nvPr/>
        </p:nvSpPr>
        <p:spPr>
          <a:xfrm>
            <a:off x="9673828" y="2766893"/>
            <a:ext cx="4118848" cy="789861"/>
          </a:xfrm>
          <a:prstGeom prst="rect">
            <a:avLst/>
          </a:prstGeom>
          <a:noFill/>
          <a:ln/>
        </p:spPr>
        <p:txBody>
          <a:bodyPr wrap="none" lIns="0" tIns="0" rIns="0" bIns="0" rtlCol="0" anchor="t"/>
          <a:lstStyle/>
          <a:p>
            <a:pPr marL="0" indent="0" algn="ctr">
              <a:lnSpc>
                <a:spcPts val="6200"/>
              </a:lnSpc>
              <a:buNone/>
            </a:pPr>
            <a:r>
              <a:rPr lang="en-US" sz="6200" dirty="0">
                <a:solidFill>
                  <a:srgbClr val="F9EEE7"/>
                </a:solidFill>
                <a:latin typeface="Quattrocento" pitchFamily="34" charset="0"/>
                <a:ea typeface="Quattrocento" pitchFamily="34" charset="-122"/>
                <a:cs typeface="Quattrocento" pitchFamily="34" charset="-120"/>
              </a:rPr>
              <a:t>n</a:t>
            </a:r>
            <a:endParaRPr lang="en-US" sz="6200" dirty="0"/>
          </a:p>
        </p:txBody>
      </p:sp>
      <p:sp>
        <p:nvSpPr>
          <p:cNvPr id="10" name="Text 8"/>
          <p:cNvSpPr/>
          <p:nvPr/>
        </p:nvSpPr>
        <p:spPr>
          <a:xfrm>
            <a:off x="10325100" y="385583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9EEE7"/>
                </a:solidFill>
                <a:latin typeface="Quattrocento" pitchFamily="34" charset="0"/>
                <a:ea typeface="Quattrocento" pitchFamily="34" charset="-122"/>
                <a:cs typeface="Quattrocento" pitchFamily="34" charset="-120"/>
              </a:rPr>
              <a:t>Cost Per Litre</a:t>
            </a:r>
            <a:endParaRPr lang="en-US" sz="2200" dirty="0"/>
          </a:p>
        </p:txBody>
      </p:sp>
      <p:sp>
        <p:nvSpPr>
          <p:cNvPr id="11" name="Text 9"/>
          <p:cNvSpPr/>
          <p:nvPr/>
        </p:nvSpPr>
        <p:spPr>
          <a:xfrm>
            <a:off x="9673828" y="4351377"/>
            <a:ext cx="4118848" cy="1532096"/>
          </a:xfrm>
          <a:prstGeom prst="rect">
            <a:avLst/>
          </a:prstGeom>
          <a:noFill/>
          <a:ln/>
        </p:spPr>
        <p:txBody>
          <a:bodyPr wrap="squar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Metric = Total Production Cost / Total Oil; enables pricing strategy, profitability analysis, and supplier negotiations.</a:t>
            </a:r>
            <a:endParaRPr lang="en-US" sz="1850" dirty="0"/>
          </a:p>
        </p:txBody>
      </p:sp>
      <p:sp>
        <p:nvSpPr>
          <p:cNvPr id="12" name="Text 10"/>
          <p:cNvSpPr/>
          <p:nvPr/>
        </p:nvSpPr>
        <p:spPr>
          <a:xfrm>
            <a:off x="837724" y="6152674"/>
            <a:ext cx="12954952" cy="612458"/>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The system validates data integrity, detects anomalies (oil extracted exceeding seed weight), and provides actionable insights for continuous improvement.</a:t>
            </a:r>
            <a:endParaRPr lang="en-US" sz="1500" dirty="0"/>
          </a:p>
        </p:txBody>
      </p:sp>
      <p:pic>
        <p:nvPicPr>
          <p:cNvPr id="14" name="Picture 13">
            <a:extLst>
              <a:ext uri="{FF2B5EF4-FFF2-40B4-BE49-F238E27FC236}">
                <a16:creationId xmlns:a16="http://schemas.microsoft.com/office/drawing/2014/main" id="{938040BF-E3B4-4ED8-33F6-1D573F58C8FF}"/>
              </a:ext>
            </a:extLst>
          </p:cNvPr>
          <p:cNvPicPr>
            <a:picLocks noChangeAspect="1"/>
          </p:cNvPicPr>
          <p:nvPr/>
        </p:nvPicPr>
        <p:blipFill>
          <a:blip r:embed="rId3"/>
          <a:stretch>
            <a:fillRect/>
          </a:stretch>
        </p:blipFill>
        <p:spPr>
          <a:xfrm>
            <a:off x="10325100" y="7744239"/>
            <a:ext cx="4182059" cy="4477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824</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Quattrocento</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Kolla Vineesha</cp:lastModifiedBy>
  <cp:revision>2</cp:revision>
  <dcterms:created xsi:type="dcterms:W3CDTF">2025-10-27T17:50:46Z</dcterms:created>
  <dcterms:modified xsi:type="dcterms:W3CDTF">2025-10-27T18:01:08Z</dcterms:modified>
</cp:coreProperties>
</file>